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42" r:id="rId2"/>
    <p:sldId id="351" r:id="rId3"/>
    <p:sldId id="352" r:id="rId4"/>
    <p:sldId id="361" r:id="rId5"/>
    <p:sldId id="348" r:id="rId6"/>
    <p:sldId id="358" r:id="rId7"/>
    <p:sldId id="359" r:id="rId8"/>
    <p:sldId id="355" r:id="rId9"/>
    <p:sldId id="357" r:id="rId10"/>
    <p:sldId id="360" r:id="rId11"/>
    <p:sldId id="345" r:id="rId12"/>
    <p:sldId id="362" r:id="rId13"/>
    <p:sldId id="365" r:id="rId14"/>
    <p:sldId id="379" r:id="rId15"/>
    <p:sldId id="364" r:id="rId16"/>
    <p:sldId id="354" r:id="rId17"/>
    <p:sldId id="367" r:id="rId18"/>
    <p:sldId id="370" r:id="rId19"/>
    <p:sldId id="371" r:id="rId20"/>
    <p:sldId id="375" r:id="rId21"/>
    <p:sldId id="377" r:id="rId22"/>
    <p:sldId id="356" r:id="rId23"/>
    <p:sldId id="381" r:id="rId24"/>
    <p:sldId id="369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B430F-DCC3-4C4E-B32A-BE5A47F176FC}" v="964" dt="2023-12-07T18:02:41.732"/>
    <p1510:client id="{155ABF93-E9CF-C6BF-EA70-DA2B7E2C1282}" v="451" dt="2023-12-03T14:47:53.583"/>
    <p1510:client id="{1B76AEC6-E0CA-ED57-2843-15102140004D}" v="9" dt="2023-12-07T18:38:41.042"/>
    <p1510:client id="{1E3E2E04-499E-CA32-04EB-895F779078C0}" v="7" dt="2023-12-07T15:19:15.548"/>
    <p1510:client id="{1EBACD46-4128-C664-BAAA-D385BE484609}" v="319" dt="2023-12-03T14:47:44.929"/>
    <p1510:client id="{3B885EEB-154E-C1DE-DB08-1CDD36F251D9}" v="3" dt="2023-12-07T13:07:45.260"/>
    <p1510:client id="{3E6B1191-90C8-26A2-16CC-18FE4F9DEBB3}" v="47" dt="2023-11-18T04:49:28.999"/>
    <p1510:client id="{43CFD8E0-71C5-9302-DFA2-A229A114D6BD}" v="36" dt="2023-11-16T10:20:48.326"/>
    <p1510:client id="{4655E256-1A56-1F07-534D-519EFED4404F}" v="26" dt="2023-12-07T16:14:18.097"/>
    <p1510:client id="{48341B40-8257-B739-63A3-06BAFD09A741}" v="228" dt="2023-12-07T20:07:58.232"/>
    <p1510:client id="{5DF54A76-8871-E976-138E-A3FDB2AE1996}" v="433" dt="2023-12-07T19:26:47.272"/>
    <p1510:client id="{815B412B-D341-5BEF-A6E8-867C3E4AD2E5}" v="84" dt="2023-12-07T19:05:45.180"/>
    <p1510:client id="{8359DD8C-6BFA-8D17-F20A-BC7239B54C3F}" v="212" dt="2023-11-09T19:22:55.633"/>
    <p1510:client id="{8BD60448-CDC8-96F9-A42F-815B08088999}" v="99" dt="2023-12-07T20:08:11.209"/>
    <p1510:client id="{A0D5A13C-94A7-664B-66D3-AF23E7D1B5A0}" v="263" dt="2023-11-09T18:58:10.847"/>
    <p1510:client id="{A6165DFE-B55C-4F05-70EA-9EAB8EBA6DC7}" v="555" dt="2023-12-07T17:48:53.844"/>
    <p1510:client id="{AED3189C-0BDA-343D-0429-C3CB449A1236}" v="370" dt="2023-12-03T03:36:19.474"/>
    <p1510:client id="{B3516EB7-5F28-2144-78FC-C55FACD6B794}" v="9" dt="2023-12-07T19:49:54.096"/>
    <p1510:client id="{B994ED6E-1AEC-E010-E93E-10DEABAC3864}" v="64" dt="2023-12-03T02:25:34.727"/>
    <p1510:client id="{BB403E25-A3C2-AC50-8161-842E8F95A9F4}" v="295" dt="2023-12-07T20:04:02.659"/>
    <p1510:client id="{CBC52222-EBD0-7154-DED9-5384D3C64B02}" v="44" dt="2023-11-16T19:37:03.122"/>
    <p1510:client id="{DDA9D5D4-470D-A339-8655-FA28D893EDDA}" v="155" dt="2023-12-07T19:55:17.690"/>
    <p1510:client id="{F5F486A0-7349-6E06-34AA-FCFC2D9F4633}" v="172" dt="2023-11-28T19:41:48.753"/>
    <p1510:client id="{FD7DCA80-DA20-F457-0FFD-996D2466331B}" v="27" dt="2023-12-07T20:23:4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8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54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0431" y="936042"/>
            <a:ext cx="12191997" cy="7811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Biome Light"/>
                <a:cs typeface="Biome Light"/>
              </a:rPr>
              <a:t> </a:t>
            </a:r>
            <a:r>
              <a:rPr lang="en-US" sz="2800">
                <a:latin typeface="Biome Light"/>
                <a:cs typeface="Biome Light"/>
              </a:rPr>
              <a:t>Revolutionizing Penetration Testing</a:t>
            </a:r>
            <a:endParaRPr lang="en-US" sz="2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Caleb Hall, Calla Robison, Michael Allen, Myles Scott, Joshua Buscher</a:t>
            </a:r>
          </a:p>
          <a:p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E5123-B642-2F64-EACE-BAFABF93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65" y="1577714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B39C-29E2-91B2-B6BB-AEE78A0B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+mj-lt"/>
                <a:cs typeface="+mj-lt"/>
              </a:rPr>
              <a:t>Specializing in Web Application Security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7821E-CD5F-A055-FD34-84EFC09F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- 10</a:t>
            </a:r>
            <a:endParaRPr lang="en-US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12510-7993-59B0-57DA-58B3E8940EC4}"/>
              </a:ext>
            </a:extLst>
          </p:cNvPr>
          <p:cNvSpPr txBox="1"/>
          <p:nvPr/>
        </p:nvSpPr>
        <p:spPr>
          <a:xfrm>
            <a:off x="1538796" y="1690688"/>
            <a:ext cx="8877669" cy="3277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Scope:</a:t>
            </a:r>
            <a:endParaRPr lang="en-US">
              <a:solidFill>
                <a:schemeClr val="accent3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Web Application Penetration Testing</a:t>
            </a:r>
            <a:endParaRPr lang="en-US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AutoPen</a:t>
            </a:r>
            <a:r>
              <a:rPr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 specializes in identifying vulnerabilities in web applications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Comprehensive Coverage</a:t>
            </a:r>
            <a:endParaRPr lang="en-US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From front-end user interfaces to back-end databases AutoPen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Real-World Attack Simulations</a:t>
            </a:r>
            <a:endParaRPr lang="en-US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err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AutoPen</a:t>
            </a:r>
            <a:r>
              <a:rPr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 simulates a variety of attack scenarios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86A5C-504B-0405-C364-9BBF53A3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1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53" y="-34370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The Inner Workings of AutoPen</a:t>
            </a:r>
            <a:r>
              <a:rPr lang="en-US">
                <a:cs typeface="Biome"/>
              </a:rPr>
              <a:t> </a:t>
            </a:r>
            <a:endParaRPr lang="en-US" sz="1200">
              <a:solidFill>
                <a:srgbClr val="D1D5DB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- 11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C7F5B-660A-B45A-E706-BE10040F669A}"/>
              </a:ext>
            </a:extLst>
          </p:cNvPr>
          <p:cNvSpPr txBox="1"/>
          <p:nvPr/>
        </p:nvSpPr>
        <p:spPr>
          <a:xfrm>
            <a:off x="1546147" y="1561763"/>
            <a:ext cx="966839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2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Step-by-Step Process:</a:t>
            </a:r>
            <a:endParaRPr lang="en-US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User Registration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Setting Up a Test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Test Execution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Data Analysis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Result Presentation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Backend Mechanics: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AI Algorithms: 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Cloud-Based Operations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Continuous Updates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Biome"/>
                <a:ea typeface="+mn-lt"/>
                <a:cs typeface="+mn-lt"/>
              </a:rPr>
              <a:t>Data Analysis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b="1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4697-94ED-C3C1-D03C-AD0E729C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C30C06-F5F4-A3EF-AD52-774D27D2BA71}"/>
              </a:ext>
            </a:extLst>
          </p:cNvPr>
          <p:cNvSpPr txBox="1"/>
          <p:nvPr/>
        </p:nvSpPr>
        <p:spPr>
          <a:xfrm>
            <a:off x="1860330" y="4258306"/>
            <a:ext cx="8019394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+mj-lt"/>
              </a:rPr>
              <a:t>The step-by-step process outlines a user-friendly approach to conducting thorough web application penetration tests.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+mj-lt"/>
              </a:rPr>
              <a:t>Backend mechanics emphasize the sophisticated technology driving AutoPen, highlighting AI and cloud-based capabilities.</a:t>
            </a:r>
            <a:endParaRPr lang="en-US" sz="16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90" y="18470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  <a:cs typeface="Biome"/>
              </a:rPr>
              <a:t>Implementation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- 12</a:t>
            </a:r>
            <a:endParaRPr lang="en-US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2F57C-8B2E-5A8F-8847-7E9E1AAE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DAD123F3-6063-667C-9716-F20ED7EB7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85" y="1885540"/>
            <a:ext cx="8757331" cy="33892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3125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90" y="18470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  <a:cs typeface="Biome"/>
              </a:rPr>
              <a:t>Deployment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- 13</a:t>
            </a:r>
            <a:endParaRPr lang="en-US" err="1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3418DE-D5C4-C7CD-BBDD-2C80416E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7" y="2379953"/>
            <a:ext cx="2743199" cy="24721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screenshot of a login page&#10;&#10;Description automatically generated">
            <a:extLst>
              <a:ext uri="{FF2B5EF4-FFF2-40B4-BE49-F238E27FC236}">
                <a16:creationId xmlns:a16="http://schemas.microsoft.com/office/drawing/2014/main" id="{C603E858-D067-654D-3953-9DEBC6AB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475" y="2958152"/>
            <a:ext cx="3357349" cy="131700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1BA9CB-BDBE-BD66-C75E-845734FE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684" y="2570792"/>
            <a:ext cx="3601870" cy="21713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2AC99-5674-6908-2E55-D91DE0B5B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pic>
        <p:nvPicPr>
          <p:cNvPr id="4" name="Graphic 3" descr="Line arrow: Straight with solid fill">
            <a:extLst>
              <a:ext uri="{FF2B5EF4-FFF2-40B4-BE49-F238E27FC236}">
                <a16:creationId xmlns:a16="http://schemas.microsoft.com/office/drawing/2014/main" id="{11006360-F821-F93A-6019-79307B35B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751009" y="3439695"/>
            <a:ext cx="433138" cy="433138"/>
          </a:xfrm>
          <a:prstGeom prst="rect">
            <a:avLst/>
          </a:prstGeom>
        </p:spPr>
      </p:pic>
      <p:pic>
        <p:nvPicPr>
          <p:cNvPr id="8" name="Graphic 7" descr="Line arrow: Straight with solid fill">
            <a:extLst>
              <a:ext uri="{FF2B5EF4-FFF2-40B4-BE49-F238E27FC236}">
                <a16:creationId xmlns:a16="http://schemas.microsoft.com/office/drawing/2014/main" id="{D1991FCC-EB0C-9C45-68C8-85B5A1B90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612912" y="3439695"/>
            <a:ext cx="433138" cy="4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3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- 14</a:t>
            </a:r>
            <a:endParaRPr lang="en-US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2AC99-5674-6908-2E55-D91DE0B5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BAE5E00-9717-BA3B-591B-C12C0E43C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7" y="101341"/>
            <a:ext cx="7652891" cy="4555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AA3D37D-0AD6-2A01-2B8E-F45CFD91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561" y="3984130"/>
            <a:ext cx="7082762" cy="2749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77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90" y="18470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  <a:cs typeface="Biome"/>
              </a:rPr>
              <a:t>Database Schema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- 15</a:t>
            </a:r>
            <a:endParaRPr lang="en-US" err="1"/>
          </a:p>
        </p:txBody>
      </p:sp>
      <p:pic>
        <p:nvPicPr>
          <p:cNvPr id="4" name="Picture 3" descr="A screenshot of a computer flow chart&#10;&#10;Description automatically generated">
            <a:extLst>
              <a:ext uri="{FF2B5EF4-FFF2-40B4-BE49-F238E27FC236}">
                <a16:creationId xmlns:a16="http://schemas.microsoft.com/office/drawing/2014/main" id="{8BC1CFFD-1B73-7612-1E61-1956D7BD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75" y="1622022"/>
            <a:ext cx="5943600" cy="44100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B04E2-EACC-3385-55B7-FE2F2EFD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3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62CD-EF74-42B8-CBC1-780D29E2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BC057-FC2C-B1F9-946E-A9D4F671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- 16</a:t>
            </a:r>
            <a:endParaRPr lang="en-US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E035C-5D1D-4ACD-6626-521603A2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4821EE-6B27-4EFD-5DEA-36E34291F02A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532234" y="2015852"/>
            <a:ext cx="7146426" cy="40710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0EAA4A-A1D2-2EC8-27E9-D96D6023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Scan Options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23EF2-BDF8-24C4-FF02-49D3ECC42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- 17</a:t>
            </a:r>
            <a:endParaRPr lang="en-US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740DB-E75F-3152-309A-5A9A98DA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65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809DE126-D112-8427-A4A1-131CFB96FB92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 rotWithShape="1">
          <a:blip r:embed="rId2"/>
          <a:srcRect r="37938" b="50382"/>
          <a:stretch/>
        </p:blipFill>
        <p:spPr>
          <a:xfrm>
            <a:off x="2607804" y="2327595"/>
            <a:ext cx="6975116" cy="29843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1CF7C8-7348-C453-F489-57B82A3C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Executive Summary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2D57B-D976-EC9E-CDCB-52FACE2C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- 18</a:t>
            </a:r>
            <a:endParaRPr lang="en-US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17160-5F10-260E-44E6-BED90F2E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2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496EE4-F0C6-5A6C-F360-64D51002D822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3896239" y="1513156"/>
            <a:ext cx="4399523" cy="51748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860ACC-0783-9B2F-4200-B0280F9B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Discovery List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A9A84-4001-5D94-2983-DE7DCA3F1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- 19</a:t>
            </a:r>
            <a:endParaRPr lang="en-US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877B2-77B1-3D4F-7689-90670972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2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Team Introduction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8225" y="2530837"/>
            <a:ext cx="7058820" cy="30984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Joshua Buscher – Documentation Specialist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Calla Robison – Web Developer and Cloud Specialist</a:t>
            </a:r>
            <a:endParaRPr lang="en-US" err="1"/>
          </a:p>
          <a:p>
            <a:pPr marL="342900" indent="-342900">
              <a:buChar char="•"/>
            </a:pPr>
            <a:r>
              <a:rPr lang="en-US">
                <a:latin typeface="Arial"/>
                <a:cs typeface="Arial"/>
              </a:rPr>
              <a:t>Caleb Hall – Scrum Master and AI Developer</a:t>
            </a:r>
            <a:endParaRPr lang="en-US">
              <a:latin typeface="Biome"/>
              <a:cs typeface="Biome"/>
            </a:endParaRPr>
          </a:p>
          <a:p>
            <a:pPr marL="342900" indent="-342900">
              <a:buChar char="•"/>
            </a:pPr>
            <a:r>
              <a:rPr lang="en-US">
                <a:latin typeface="Arial"/>
                <a:cs typeface="Arial"/>
              </a:rPr>
              <a:t>Michael Allen – Project Planner and AI Developer</a:t>
            </a:r>
            <a:endParaRPr lang="en-US"/>
          </a:p>
          <a:p>
            <a:pPr marL="342900" indent="-342900">
              <a:buChar char="•"/>
            </a:pPr>
            <a:r>
              <a:rPr lang="en-US">
                <a:latin typeface="Arial"/>
                <a:cs typeface="Arial"/>
              </a:rPr>
              <a:t>Myles Scott – Web Developer and Documentation</a:t>
            </a:r>
            <a:endParaRPr lang="en-US"/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 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6DE5A-EA66-EDF3-584A-499EFFF2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3E8B-05CC-6811-6E22-25360DB0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Technical Explanation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42BCC-4BDE-974D-92D7-D3775D32D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47477" y="1802553"/>
            <a:ext cx="3953594" cy="509671"/>
          </a:xfrm>
        </p:spPr>
        <p:txBody>
          <a:bodyPr/>
          <a:lstStyle/>
          <a:p>
            <a:r>
              <a:rPr lang="en-US">
                <a:cs typeface="Biome"/>
              </a:rPr>
              <a:t>Background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7A59E-C1F6-E47B-87AD-1A96771EC13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59978" y="1801400"/>
            <a:ext cx="3911982" cy="523316"/>
          </a:xfrm>
        </p:spPr>
        <p:txBody>
          <a:bodyPr/>
          <a:lstStyle/>
          <a:p>
            <a:r>
              <a:rPr lang="en-US">
                <a:cs typeface="Biome"/>
              </a:rPr>
              <a:t>Remediation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B76EB5-54E9-1388-499A-E05F45C7CA9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46194" y="2536148"/>
            <a:ext cx="3911982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>
                <a:cs typeface="Biome"/>
              </a:rPr>
              <a:t>Details on what the vulnerability is</a:t>
            </a:r>
          </a:p>
          <a:p>
            <a:pPr marL="283210" indent="-283210"/>
            <a:r>
              <a:rPr lang="en-US">
                <a:cs typeface="Biome"/>
              </a:rPr>
              <a:t>Impact of vulnerability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C452D-FA16-03AC-838E-A5597CE1994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59978" y="2536148"/>
            <a:ext cx="3911982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>
                <a:cs typeface="Biome"/>
              </a:rPr>
              <a:t>Provides information on how to fix vulnerability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9DE9B5-EB03-AB69-2F64-226FAB95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- 20</a:t>
            </a:r>
            <a:endParaRPr lang="en-US" err="1"/>
          </a:p>
        </p:txBody>
      </p:sp>
      <p:pic>
        <p:nvPicPr>
          <p:cNvPr id="11" name="Picture 10" descr="A logo with a person in a circle&#10;&#10;Description automatically generated">
            <a:extLst>
              <a:ext uri="{FF2B5EF4-FFF2-40B4-BE49-F238E27FC236}">
                <a16:creationId xmlns:a16="http://schemas.microsoft.com/office/drawing/2014/main" id="{60A46334-774C-61A1-BC80-68274311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39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a person in a circle&#10;&#10;Description automatically generated">
            <a:extLst>
              <a:ext uri="{FF2B5EF4-FFF2-40B4-BE49-F238E27FC236}">
                <a16:creationId xmlns:a16="http://schemas.microsoft.com/office/drawing/2014/main" id="{2D9FEFC9-1E7A-853F-7D79-A4EBA369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E30A955-5E3F-AC9F-8788-2912A4222299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 rotWithShape="1">
          <a:blip r:embed="rId3"/>
          <a:srcRect l="641" t="50773" r="276" b="703"/>
          <a:stretch/>
        </p:blipFill>
        <p:spPr>
          <a:xfrm>
            <a:off x="6216284" y="3570843"/>
            <a:ext cx="5844689" cy="21742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D8D6B0-9706-708A-BD66-3439EEB4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Detailed Findings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BDD73-FA99-1273-9733-A5C9EA01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- 21</a:t>
            </a:r>
            <a:endParaRPr lang="en-US" err="1"/>
          </a:p>
        </p:txBody>
      </p:sp>
      <p:pic>
        <p:nvPicPr>
          <p:cNvPr id="8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3F2E799-D8F3-2EBC-C730-1C7CDBB09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" r="1807" b="383"/>
          <a:stretch/>
        </p:blipFill>
        <p:spPr>
          <a:xfrm>
            <a:off x="3242151" y="1687589"/>
            <a:ext cx="5710470" cy="1527398"/>
          </a:xfrm>
          <a:prstGeom prst="rect">
            <a:avLst/>
          </a:prstGeom>
          <a:solidFill>
            <a:schemeClr val="bg2"/>
          </a:solidFill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FE24123-F5A3-6456-DEE1-5331DC8408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6" b="-690"/>
          <a:stretch/>
        </p:blipFill>
        <p:spPr>
          <a:xfrm>
            <a:off x="144813" y="3559962"/>
            <a:ext cx="5846752" cy="21937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0852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FB82-387F-3152-8262-0CEA8D26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Limitations &amp; Challenges 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1DF59-057D-406E-47D4-5C060EFF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- 22</a:t>
            </a:r>
            <a:endParaRPr lang="en-US" err="1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C7F49C-EABC-894C-B801-6A4D8E91C198}"/>
              </a:ext>
            </a:extLst>
          </p:cNvPr>
          <p:cNvSpPr txBox="1">
            <a:spLocks/>
          </p:cNvSpPr>
          <p:nvPr/>
        </p:nvSpPr>
        <p:spPr>
          <a:xfrm>
            <a:off x="846392" y="2337447"/>
            <a:ext cx="10508202" cy="373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l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164FA-6A5E-37FE-F783-6AE3544B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48F38-3195-2374-A61E-A7525921886D}"/>
              </a:ext>
            </a:extLst>
          </p:cNvPr>
          <p:cNvSpPr txBox="1"/>
          <p:nvPr/>
        </p:nvSpPr>
        <p:spPr>
          <a:xfrm>
            <a:off x="1295400" y="1980095"/>
            <a:ext cx="9601200" cy="29571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accent3"/>
                </a:solidFill>
                <a:effectLst/>
                <a:latin typeface="+mj-lt"/>
              </a:rPr>
              <a:t>Current Limitations: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Time Constraints</a:t>
            </a:r>
            <a:endParaRPr lang="en-US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  <a:latin typeface="+mj-lt"/>
              </a:rPr>
              <a:t>Skill Limitations</a:t>
            </a:r>
            <a:endParaRPr lang="en-US" sz="18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  <a:latin typeface="+mj-lt"/>
              </a:rPr>
              <a:t>Financial Constraints</a:t>
            </a:r>
            <a:endParaRPr lang="en-US" sz="18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3"/>
                </a:solidFill>
                <a:effectLst/>
                <a:latin typeface="+mj-lt"/>
              </a:rPr>
              <a:t>Challenges:</a:t>
            </a:r>
            <a:endParaRPr lang="en-US">
              <a:solidFill>
                <a:schemeClr val="accent3"/>
              </a:solidFill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Legal and Ethical Considerations</a:t>
            </a:r>
            <a:r>
              <a:rPr lang="en-US">
                <a:solidFill>
                  <a:schemeClr val="bg1"/>
                </a:solidFill>
                <a:latin typeface="+mj-lt"/>
              </a:rPr>
              <a:t> </a:t>
            </a:r>
            <a:endParaRPr lang="en-US">
              <a:solidFill>
                <a:schemeClr val="bg1"/>
              </a:solidFill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Technology Integration</a:t>
            </a:r>
            <a:endParaRPr lang="en-US" b="0" i="0">
              <a:solidFill>
                <a:schemeClr val="bg1"/>
              </a:solidFill>
              <a:effectLst/>
              <a:latin typeface="+mj-lt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807919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FB82-387F-3152-8262-0CEA8D26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Lessons Learned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1DF59-057D-406E-47D4-5C060EFF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- 23</a:t>
            </a:r>
            <a:endParaRPr lang="en-US" err="1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C7F49C-EABC-894C-B801-6A4D8E91C198}"/>
              </a:ext>
            </a:extLst>
          </p:cNvPr>
          <p:cNvSpPr txBox="1">
            <a:spLocks/>
          </p:cNvSpPr>
          <p:nvPr/>
        </p:nvSpPr>
        <p:spPr>
          <a:xfrm>
            <a:off x="846392" y="2337447"/>
            <a:ext cx="10508202" cy="373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l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164FA-6A5E-37FE-F783-6AE3544B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48F38-3195-2374-A61E-A7525921886D}"/>
              </a:ext>
            </a:extLst>
          </p:cNvPr>
          <p:cNvSpPr txBox="1"/>
          <p:nvPr/>
        </p:nvSpPr>
        <p:spPr>
          <a:xfrm>
            <a:off x="1295400" y="1443873"/>
            <a:ext cx="9601200" cy="4203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>
              <a:solidFill>
                <a:schemeClr val="accent3"/>
              </a:solidFill>
              <a:latin typeface="+mj-lt"/>
              <a:cs typeface="Biom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  <a:latin typeface="+mj-lt"/>
                <a:cs typeface="Biome"/>
              </a:rPr>
              <a:t>Web Development Skeleton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Create skeleton sooner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Test skeleton locally before deploying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Ask professionals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  <a:latin typeface="Arial Nov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  <a:latin typeface="+mj-lt"/>
              </a:rPr>
              <a:t>Scrum</a:t>
            </a:r>
            <a:endParaRPr lang="en-US">
              <a:solidFill>
                <a:schemeClr val="accent3"/>
              </a:solidFill>
              <a:latin typeface="Arial Nov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Monolithic tasks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Need to break tasks down better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Biome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3757814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F334-D5E7-99BD-2C68-49BD548B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41" y="365125"/>
            <a:ext cx="11847251" cy="1340359"/>
          </a:xfrm>
        </p:spPr>
        <p:txBody>
          <a:bodyPr/>
          <a:lstStyle/>
          <a:p>
            <a:r>
              <a:rPr lang="en-US" sz="3600">
                <a:ea typeface="+mj-lt"/>
                <a:cs typeface="+mj-lt"/>
              </a:rPr>
              <a:t>Future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54183-DEC1-A0E8-0EE4-365BDEEA82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68339" y="2345967"/>
            <a:ext cx="3953594" cy="509671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Smarter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D238-815C-F9AB-3670-B61A85DF64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24133" y="2348905"/>
            <a:ext cx="3911982" cy="523316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Cleaner Cloud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6D856-CFDC-7DBC-5243-65806816FEE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40052" y="3228826"/>
            <a:ext cx="3606505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 algn="ctr"/>
            <a:r>
              <a:rPr lang="en-US">
                <a:latin typeface="+mj-lt"/>
                <a:ea typeface="+mn-lt"/>
                <a:cs typeface="+mn-lt"/>
              </a:rPr>
              <a:t>Transition from static to dynamic learning models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1CE63-252C-5522-71BC-E8D2148F2EC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227452" y="3224389"/>
            <a:ext cx="3911982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 algn="ctr"/>
            <a:r>
              <a:rPr lang="en-US">
                <a:latin typeface="+mj-lt"/>
                <a:ea typeface="+mn-lt"/>
                <a:cs typeface="+mn-lt"/>
              </a:rPr>
              <a:t>Improved integration of back-end algorithms to front-end web service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DE677B-25B4-0F9C-DFD1-AFB88011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- 24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800CC72-F868-B42F-3E77-4FA6CA460FDC}"/>
              </a:ext>
            </a:extLst>
          </p:cNvPr>
          <p:cNvSpPr txBox="1">
            <a:spLocks/>
          </p:cNvSpPr>
          <p:nvPr/>
        </p:nvSpPr>
        <p:spPr>
          <a:xfrm>
            <a:off x="8142891" y="2350142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ea typeface="+mj-lt"/>
                <a:cs typeface="+mj-lt"/>
              </a:rPr>
              <a:t>Custom Scan Code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A7C78C2-7FF3-5529-DF74-90F2EA917BB0}"/>
              </a:ext>
            </a:extLst>
          </p:cNvPr>
          <p:cNvSpPr txBox="1">
            <a:spLocks/>
          </p:cNvSpPr>
          <p:nvPr/>
        </p:nvSpPr>
        <p:spPr>
          <a:xfrm>
            <a:off x="8313845" y="3228827"/>
            <a:ext cx="3457647" cy="2307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 algn="ctr"/>
            <a:r>
              <a:rPr lang="en-US">
                <a:latin typeface="Biome"/>
                <a:cs typeface="Biome"/>
              </a:rPr>
              <a:t>Expand past the pre-built Burpsuite tools</a:t>
            </a:r>
            <a:endParaRPr lang="en-US" err="1">
              <a:latin typeface="Biom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DF8D0-3E9B-642C-8490-B0A463B5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04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Questions &amp; Answers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- 25</a:t>
            </a:r>
            <a:endParaRPr lang="en-US"/>
          </a:p>
        </p:txBody>
      </p:sp>
      <p:pic>
        <p:nvPicPr>
          <p:cNvPr id="3" name="Picture 2" descr="A person with a question mark&#10;&#10;Description automatically generated">
            <a:extLst>
              <a:ext uri="{FF2B5EF4-FFF2-40B4-BE49-F238E27FC236}">
                <a16:creationId xmlns:a16="http://schemas.microsoft.com/office/drawing/2014/main" id="{8E9FCE36-9637-3ED5-EB09-513CA7C5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966" y="2040015"/>
            <a:ext cx="3429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B5475-8F6E-D0BE-8AAB-EB417AD1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606903"/>
            <a:ext cx="10515601" cy="1325563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Biome"/>
              </a:rPr>
              <a:t>Main Points</a:t>
            </a:r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Biome"/>
              </a:rPr>
              <a:t>End Goals</a:t>
            </a: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  <a:p>
            <a:r>
              <a:rPr lang="en-US">
                <a:cs typeface="Biome"/>
              </a:rPr>
              <a:t>Limitations</a:t>
            </a:r>
            <a:endParaRPr lang="en-US"/>
          </a:p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- 3</a:t>
            </a:r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22517-6A76-081E-1AC6-12FA51B1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C834-2159-7EB2-DD3A-BB8BB080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Mission, Vision and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A3BCE-73F1-DC60-B01C-4C2E10760D8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18226" y="2537847"/>
            <a:ext cx="7169333" cy="3321921"/>
          </a:xfrm>
        </p:spPr>
        <p:txBody>
          <a:bodyPr/>
          <a:lstStyle/>
          <a:p>
            <a:r>
              <a:rPr lang="en-US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Mission Statement: </a:t>
            </a:r>
            <a:r>
              <a:rPr lang="en-US">
                <a:latin typeface="+mj-lt"/>
                <a:ea typeface="+mn-lt"/>
                <a:cs typeface="+mn-lt"/>
              </a:rPr>
              <a:t>Empowering Organizations Cybersecurity through cutting-edge Artificial Intelligence</a:t>
            </a:r>
          </a:p>
          <a:p>
            <a:r>
              <a:rPr lang="en-US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Vision: </a:t>
            </a:r>
            <a:r>
              <a:rPr lang="en-US">
                <a:latin typeface="+mj-lt"/>
                <a:ea typeface="+mn-lt"/>
                <a:cs typeface="+mn-lt"/>
              </a:rPr>
              <a:t>A Safer Digital World through AI-Driven Security</a:t>
            </a:r>
          </a:p>
          <a:p>
            <a:r>
              <a:rPr lang="en-US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Core Values: </a:t>
            </a:r>
            <a:r>
              <a:rPr lang="en-US">
                <a:latin typeface="+mj-lt"/>
                <a:ea typeface="+mn-lt"/>
                <a:cs typeface="+mn-lt"/>
              </a:rPr>
              <a:t>Innovation, Reliability, User-Centric Design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237A9-94FC-66E0-AFD9-43AAEE8F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- 4</a:t>
            </a:r>
            <a:endParaRPr lang="en-US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3D3CD-3766-4C31-C4A5-39B0C0B2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5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365125"/>
            <a:ext cx="11879469" cy="1342127"/>
          </a:xfrm>
        </p:spPr>
        <p:txBody>
          <a:bodyPr/>
          <a:lstStyle/>
          <a:p>
            <a:r>
              <a:rPr lang="en-US" sz="3600" err="1">
                <a:solidFill>
                  <a:srgbClr val="FFFFFF"/>
                </a:solidFill>
                <a:ea typeface="+mj-lt"/>
                <a:cs typeface="+mj-lt"/>
              </a:rPr>
              <a:t>AutoPen's</a:t>
            </a:r>
            <a:r>
              <a:rPr lang="en-US" sz="3600">
                <a:solidFill>
                  <a:srgbClr val="FFFFFF"/>
                </a:solidFill>
                <a:ea typeface="+mj-lt"/>
                <a:cs typeface="+mj-lt"/>
              </a:rPr>
              <a:t> Target Audience &amp; User Accessibility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77841" y="1336430"/>
            <a:ext cx="12086822" cy="4185139"/>
          </a:xfrm>
        </p:spPr>
        <p:txBody>
          <a:bodyPr numCol="2"/>
          <a:lstStyle/>
          <a:p>
            <a:pPr>
              <a:lnSpc>
                <a:spcPct val="150000"/>
              </a:lnSpc>
            </a:pPr>
            <a:endParaRPr lang="en-US" sz="1200" b="1">
              <a:ea typeface="+mj-lt"/>
              <a:cs typeface="+mj-lt"/>
            </a:endParaRPr>
          </a:p>
          <a:p>
            <a:pPr>
              <a:lnSpc>
                <a:spcPct val="150000"/>
              </a:lnSpc>
            </a:pPr>
            <a:endParaRPr lang="en-US" sz="1200" b="1">
              <a:ea typeface="+mj-lt"/>
              <a:cs typeface="+mj-lt"/>
            </a:endParaRPr>
          </a:p>
          <a:p>
            <a:pPr>
              <a:lnSpc>
                <a:spcPct val="150000"/>
              </a:lnSpc>
            </a:pPr>
            <a:r>
              <a:rPr lang="en-US" sz="1400" b="1">
                <a:ea typeface="+mj-lt"/>
                <a:cs typeface="+mj-lt"/>
              </a:rPr>
              <a:t>Target Audience:</a:t>
            </a:r>
            <a:endParaRPr lang="en-US" sz="1400"/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400" b="1">
                <a:solidFill>
                  <a:schemeClr val="bg1"/>
                </a:solidFill>
                <a:ea typeface="+mj-lt"/>
                <a:cs typeface="+mj-lt"/>
              </a:rPr>
              <a:t>Small and Medium Enterprises (SMEs)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400" b="1">
                <a:solidFill>
                  <a:schemeClr val="bg1"/>
                </a:solidFill>
                <a:ea typeface="+mj-lt"/>
                <a:cs typeface="+mj-lt"/>
              </a:rPr>
              <a:t>Web Developers</a:t>
            </a:r>
            <a:r>
              <a:rPr lang="en-US" sz="1400">
                <a:solidFill>
                  <a:schemeClr val="bg1"/>
                </a:solidFill>
                <a:ea typeface="+mj-lt"/>
                <a:cs typeface="+mj-lt"/>
              </a:rPr>
              <a:t> 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400" b="1">
                <a:solidFill>
                  <a:schemeClr val="bg1"/>
                </a:solidFill>
                <a:ea typeface="+mj-lt"/>
                <a:cs typeface="+mj-lt"/>
              </a:rPr>
              <a:t>IT Security Professionals</a:t>
            </a:r>
            <a:endParaRPr lang="en-US" sz="1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sz="1400" b="1">
              <a:solidFill>
                <a:schemeClr val="bg1"/>
              </a:solidFill>
              <a:cs typeface="Biome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1400" b="1">
              <a:solidFill>
                <a:schemeClr val="bg1"/>
              </a:solidFill>
              <a:cs typeface="Biome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1400" b="1">
              <a:solidFill>
                <a:srgbClr val="73EBF9"/>
              </a:solidFill>
              <a:cs typeface="Arial"/>
            </a:endParaRPr>
          </a:p>
          <a:p>
            <a:pPr>
              <a:lnSpc>
                <a:spcPct val="150000"/>
              </a:lnSpc>
            </a:pPr>
            <a:endParaRPr lang="en-US" sz="1400" b="1">
              <a:solidFill>
                <a:srgbClr val="73EBF9"/>
              </a:solidFill>
              <a:cs typeface="Arial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400" b="1">
                <a:solidFill>
                  <a:srgbClr val="73EBF9"/>
                </a:solidFill>
                <a:cs typeface="Arial"/>
              </a:rPr>
              <a:t>	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400" b="1">
                <a:solidFill>
                  <a:srgbClr val="73EBF9"/>
                </a:solidFill>
                <a:cs typeface="Arial"/>
              </a:rPr>
              <a:t>User Accessibility:</a:t>
            </a:r>
            <a:endParaRPr lang="en-US" sz="1400">
              <a:solidFill>
                <a:srgbClr val="73EBF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 b="1">
                <a:solidFill>
                  <a:schemeClr val="bg1"/>
                </a:solidFill>
                <a:cs typeface="Arial"/>
              </a:rPr>
              <a:t>Ease of Use</a:t>
            </a:r>
            <a:endParaRPr lang="en-US" sz="1400">
              <a:solidFill>
                <a:schemeClr val="bg1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 b="1">
                <a:solidFill>
                  <a:schemeClr val="bg1"/>
                </a:solidFill>
                <a:cs typeface="Arial"/>
              </a:rPr>
              <a:t>Non-Expert Friendly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 b="1">
                <a:solidFill>
                  <a:schemeClr val="bg1"/>
                </a:solidFill>
                <a:cs typeface="Arial"/>
              </a:rPr>
              <a:t>Training and Resources</a:t>
            </a:r>
            <a:endParaRPr lang="en-US" sz="1400">
              <a:solidFill>
                <a:schemeClr val="bg1"/>
              </a:solidFill>
              <a:cs typeface="Biome"/>
            </a:endParaRPr>
          </a:p>
          <a:p>
            <a:br>
              <a:rPr lang="en-US"/>
            </a:br>
            <a:endParaRPr lang="en-US">
              <a:cs typeface="Arial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- 5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E1636-3274-464B-E358-2BC1DC1A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55B6-D46F-7965-70C6-739DA09D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49" y="1455668"/>
            <a:ext cx="10515601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Core Offerings of </a:t>
            </a:r>
            <a:r>
              <a:rPr lang="en-US" err="1">
                <a:cs typeface="Biome"/>
              </a:rPr>
              <a:t>AutoPen</a:t>
            </a:r>
            <a:endParaRPr lang="en-US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AA820-4243-1E16-296C-644BAA9D308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Biome"/>
              </a:rPr>
              <a:t>Speed &amp;</a:t>
            </a:r>
            <a:br>
              <a:rPr lang="en-US">
                <a:cs typeface="Biome"/>
              </a:rPr>
            </a:br>
            <a:r>
              <a:rPr lang="en-US">
                <a:cs typeface="Biome"/>
              </a:rPr>
              <a:t>Efficiency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4B12-481E-A90D-9AE8-6A4F51965F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Cost- Effectiveness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ABE8BF-7EEA-2D40-790C-254ACAF0443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Compliance &amp; Security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BB3229-9824-9A67-7FAE-1CDAB6CD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- 6</a:t>
            </a:r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93E41-184B-DF66-08B4-A40DAE0D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8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F334-D5E7-99BD-2C68-49BD548B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41" y="365125"/>
            <a:ext cx="11847251" cy="1340359"/>
          </a:xfrm>
        </p:spPr>
        <p:txBody>
          <a:bodyPr/>
          <a:lstStyle/>
          <a:p>
            <a:r>
              <a:rPr lang="en-US" sz="3600" err="1">
                <a:ea typeface="+mj-lt"/>
                <a:cs typeface="+mj-lt"/>
              </a:rPr>
              <a:t>AutoPen</a:t>
            </a:r>
            <a:r>
              <a:rPr lang="en-US" sz="3600">
                <a:ea typeface="+mj-lt"/>
                <a:cs typeface="+mj-lt"/>
              </a:rPr>
              <a:t> vs. Traditional Penetration Testing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54183-DEC1-A0E8-0EE4-365BDEEA82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68339" y="2345967"/>
            <a:ext cx="3953594" cy="509671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AI Integration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D238-815C-F9AB-3670-B61A85DF64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199149" y="2361397"/>
            <a:ext cx="3911982" cy="523316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User-Friendly Interface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6D856-CFDC-7DBC-5243-65806816FEE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65167" y="3222581"/>
            <a:ext cx="3606505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 algn="ctr"/>
            <a:r>
              <a:rPr lang="en-US" err="1">
                <a:latin typeface="+mj-lt"/>
                <a:ea typeface="+mn-lt"/>
                <a:cs typeface="+mn-lt"/>
              </a:rPr>
              <a:t>AutoPen</a:t>
            </a:r>
            <a:r>
              <a:rPr lang="en-US">
                <a:latin typeface="+mj-lt"/>
                <a:ea typeface="+mn-lt"/>
                <a:cs typeface="+mn-lt"/>
              </a:rPr>
              <a:t> leverages advanced AI for smarter, more efficient testing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1CE63-252C-5522-71BC-E8D2148F2EC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140009" y="3230635"/>
            <a:ext cx="3911982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 algn="ctr"/>
            <a:r>
              <a:rPr lang="en-US">
                <a:latin typeface="+mj-lt"/>
                <a:ea typeface="+mn-lt"/>
                <a:cs typeface="+mn-lt"/>
              </a:rPr>
              <a:t>Designed for accessibility and ease of use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DE677B-25B4-0F9C-DFD1-AFB88011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- 7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800CC72-F868-B42F-3E77-4FA6CA460FDC}"/>
              </a:ext>
            </a:extLst>
          </p:cNvPr>
          <p:cNvSpPr txBox="1">
            <a:spLocks/>
          </p:cNvSpPr>
          <p:nvPr/>
        </p:nvSpPr>
        <p:spPr>
          <a:xfrm>
            <a:off x="8361498" y="2350142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ea typeface="+mj-lt"/>
                <a:cs typeface="+mj-lt"/>
              </a:rPr>
              <a:t>Scalability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A7C78C2-7FF3-5529-DF74-90F2EA917BB0}"/>
              </a:ext>
            </a:extLst>
          </p:cNvPr>
          <p:cNvSpPr txBox="1">
            <a:spLocks/>
          </p:cNvSpPr>
          <p:nvPr/>
        </p:nvSpPr>
        <p:spPr>
          <a:xfrm>
            <a:off x="8588665" y="3222581"/>
            <a:ext cx="3457647" cy="2307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 algn="ctr"/>
            <a:r>
              <a:rPr lang="en-US" err="1">
                <a:latin typeface="+mj-lt"/>
                <a:ea typeface="+mn-lt"/>
                <a:cs typeface="+mn-lt"/>
              </a:rPr>
              <a:t>AutoPen</a:t>
            </a:r>
            <a:r>
              <a:rPr lang="en-US">
                <a:latin typeface="+mj-lt"/>
                <a:ea typeface="+mn-lt"/>
                <a:cs typeface="+mn-lt"/>
              </a:rPr>
              <a:t> is built to grow with your business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DF8D0-3E9B-642C-8490-B0A463B5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E9B9-75CE-DE15-A575-64E2BE6E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588"/>
            <a:ext cx="10515600" cy="1325563"/>
          </a:xfrm>
        </p:spPr>
        <p:txBody>
          <a:bodyPr/>
          <a:lstStyle/>
          <a:p>
            <a:r>
              <a:rPr lang="en-US" sz="3600">
                <a:ea typeface="+mj-lt"/>
                <a:cs typeface="+mj-lt"/>
              </a:rPr>
              <a:t>Unveiling </a:t>
            </a:r>
            <a:r>
              <a:rPr lang="en-US" sz="3600" err="1">
                <a:ea typeface="+mj-lt"/>
                <a:cs typeface="+mj-lt"/>
              </a:rPr>
              <a:t>AutoPen</a:t>
            </a:r>
            <a:r>
              <a:rPr lang="en-US" sz="3600">
                <a:ea typeface="+mj-lt"/>
                <a:cs typeface="+mj-lt"/>
              </a:rPr>
              <a:t>: Your Cybersecurity Ally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F19AFD-6D90-87F7-D24C-ED200298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- 8</a:t>
            </a:r>
            <a:endParaRPr lang="en-U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87F7D-7F9E-A081-5E04-6307760AB6B1}"/>
              </a:ext>
            </a:extLst>
          </p:cNvPr>
          <p:cNvSpPr txBox="1"/>
          <p:nvPr/>
        </p:nvSpPr>
        <p:spPr>
          <a:xfrm>
            <a:off x="455247" y="1662598"/>
            <a:ext cx="11281507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AutoPen</a:t>
            </a:r>
            <a:r>
              <a:rPr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 – A penetration testing tool Automated for efficiency, Adaptive to the evolving threats, Comprehensive in security assurance.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73EBF9"/>
                </a:solidFill>
                <a:latin typeface="+mj-lt"/>
                <a:ea typeface="+mn-lt"/>
                <a:cs typeface="Arial"/>
              </a:rPr>
              <a:t>Key Features</a:t>
            </a:r>
            <a:endParaRPr lang="en-US">
              <a:solidFill>
                <a:srgbClr val="000000"/>
              </a:solidFill>
              <a:latin typeface="+mj-lt"/>
              <a:ea typeface="+mn-lt"/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rgbClr val="73EBF9"/>
                </a:solidFill>
                <a:latin typeface="+mj-lt"/>
                <a:ea typeface="+mn-lt"/>
                <a:cs typeface="Arial"/>
              </a:rPr>
              <a:t>Automated - </a:t>
            </a:r>
            <a:r>
              <a:rPr lang="en-US" b="0" i="0" err="1">
                <a:solidFill>
                  <a:schemeClr val="bg1"/>
                </a:solidFill>
                <a:effectLst/>
                <a:latin typeface="+mj-lt"/>
                <a:cs typeface="Times New Roman"/>
              </a:rPr>
              <a:t>AutoPen</a:t>
            </a:r>
            <a:r>
              <a:rPr lang="en-US" b="0" i="0">
                <a:solidFill>
                  <a:schemeClr val="bg1"/>
                </a:solidFill>
                <a:effectLst/>
                <a:latin typeface="+mj-lt"/>
                <a:cs typeface="Times New Roman"/>
              </a:rPr>
              <a:t> employs cutting-edge AI to conduct thorough security audits without the need for constant human oversight.</a:t>
            </a:r>
            <a:endParaRPr lang="en-US">
              <a:solidFill>
                <a:schemeClr val="bg1"/>
              </a:solidFill>
              <a:latin typeface="+mj-lt"/>
              <a:ea typeface="+mn-lt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rgbClr val="73EBF9"/>
                </a:solidFill>
                <a:latin typeface="+mj-lt"/>
                <a:ea typeface="+mn-lt"/>
                <a:cs typeface="Arial"/>
              </a:rPr>
              <a:t>Adaptive - </a:t>
            </a: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The system's adaptive algorithms ensure that it learns and improves from each test, staying updated with the latest cybersecurity challenges.</a:t>
            </a:r>
            <a:endParaRPr lang="en-US">
              <a:solidFill>
                <a:schemeClr val="bg1"/>
              </a:solidFill>
              <a:latin typeface="+mj-lt"/>
              <a:ea typeface="+mn-lt"/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rgbClr val="73EBF9"/>
                </a:solidFill>
                <a:latin typeface="+mj-lt"/>
                <a:ea typeface="+mn-lt"/>
                <a:cs typeface="Arial"/>
              </a:rPr>
              <a:t>Comprehensive - </a:t>
            </a: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Unlike basic penetration tests, </a:t>
            </a:r>
            <a:r>
              <a:rPr lang="en-US" b="0" i="0" err="1">
                <a:solidFill>
                  <a:schemeClr val="bg1"/>
                </a:solidFill>
                <a:effectLst/>
                <a:latin typeface="+mj-lt"/>
              </a:rPr>
              <a:t>AutoPen</a:t>
            </a:r>
            <a:r>
              <a:rPr lang="en-US" b="0" i="0">
                <a:solidFill>
                  <a:schemeClr val="bg1"/>
                </a:solidFill>
                <a:effectLst/>
                <a:latin typeface="+mj-lt"/>
              </a:rPr>
              <a:t> provides a full-spectrum analysis, leaving no stone unturned in your digital environment.</a:t>
            </a:r>
            <a:endParaRPr lang="en-US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endParaRPr lang="en-US" sz="1600">
              <a:solidFill>
                <a:schemeClr val="accent3"/>
              </a:solidFill>
              <a:latin typeface="+mj-lt"/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1600">
              <a:solidFill>
                <a:srgbClr val="73EBF9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Arial Nova"/>
              <a:ea typeface="+mn-lt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52CF2-222C-7C45-B018-1C9DDADD4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29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C46D-FB2C-B51E-4DE6-F5E940727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2" y="760236"/>
            <a:ext cx="12120977" cy="1340359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The Catalyst for Innovation: </a:t>
            </a:r>
            <a:br>
              <a:rPr lang="en-US" sz="3200">
                <a:ea typeface="+mj-lt"/>
                <a:cs typeface="+mj-lt"/>
              </a:rPr>
            </a:br>
            <a:r>
              <a:rPr lang="en-US" sz="3200">
                <a:ea typeface="+mj-lt"/>
                <a:cs typeface="+mj-lt"/>
              </a:rPr>
              <a:t>Overcoming Manual Penetration Testing Limitations</a:t>
            </a:r>
            <a:br>
              <a:rPr lang="en-US" sz="4800"/>
            </a:br>
            <a:endParaRPr lang="en-US" sz="4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256AD-3A2E-866C-C51D-C7564E8C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- 9</a:t>
            </a:r>
            <a:endParaRPr lang="en-US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DEF1-D51F-D360-F871-24E1BAF82063}"/>
              </a:ext>
            </a:extLst>
          </p:cNvPr>
          <p:cNvSpPr txBox="1"/>
          <p:nvPr/>
        </p:nvSpPr>
        <p:spPr>
          <a:xfrm>
            <a:off x="1186347" y="1913467"/>
            <a:ext cx="9765323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err="1">
                <a:solidFill>
                  <a:srgbClr val="D1D5DB"/>
                </a:solidFill>
                <a:effectLst/>
                <a:latin typeface="+mj-lt"/>
              </a:rPr>
              <a:t>A</a:t>
            </a:r>
            <a:r>
              <a:rPr lang="en-US" sz="2000" b="0" i="0" err="1">
                <a:solidFill>
                  <a:schemeClr val="bg1"/>
                </a:solidFill>
                <a:effectLst/>
                <a:latin typeface="+mj-lt"/>
              </a:rPr>
              <a:t>utoPen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represents a </a:t>
            </a:r>
            <a:r>
              <a:rPr lang="en-US" sz="2000" b="0" i="0">
                <a:solidFill>
                  <a:schemeClr val="accent3"/>
                </a:solidFill>
                <a:effectLst/>
                <a:latin typeface="+mj-lt"/>
              </a:rPr>
              <a:t>paradigm shift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from traditional methods, introducing automation, consistency, and 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in-depth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penetration testing.</a:t>
            </a:r>
            <a:endParaRPr lang="en-US" sz="20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AI's </a:t>
            </a:r>
            <a:r>
              <a:rPr lang="en-US" sz="2000" b="0" i="0">
                <a:solidFill>
                  <a:schemeClr val="accent3"/>
                </a:solidFill>
                <a:effectLst/>
                <a:latin typeface="+mj-lt"/>
              </a:rPr>
              <a:t>predictive power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and adaptability make </a:t>
            </a:r>
            <a:r>
              <a:rPr lang="en-US" sz="2000" b="0" i="0" err="1">
                <a:solidFill>
                  <a:schemeClr val="bg1"/>
                </a:solidFill>
                <a:effectLst/>
                <a:latin typeface="+mj-lt"/>
              </a:rPr>
              <a:t>AutoPen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a proactive tool in a landscape where reactive strategies fall short.</a:t>
            </a:r>
            <a:endParaRPr lang="en-US" sz="20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By automating the testing process, </a:t>
            </a:r>
            <a:r>
              <a:rPr lang="en-US" sz="2000" b="0" i="0" err="1">
                <a:solidFill>
                  <a:schemeClr val="bg1"/>
                </a:solidFill>
                <a:effectLst/>
                <a:latin typeface="+mj-lt"/>
              </a:rPr>
              <a:t>AutoPen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000" b="0" i="0">
                <a:solidFill>
                  <a:schemeClr val="accent3"/>
                </a:solidFill>
                <a:effectLst/>
                <a:latin typeface="+mj-lt"/>
              </a:rPr>
              <a:t>liberates resources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, allowing organizations to focus on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 compounding strategic</a:t>
            </a:r>
            <a:r>
              <a:rPr lang="en-US" sz="2000" b="0" i="0">
                <a:solidFill>
                  <a:schemeClr val="bg1"/>
                </a:solidFill>
                <a:effectLst/>
                <a:latin typeface="+mj-lt"/>
              </a:rPr>
              <a:t> security initiatives.</a:t>
            </a:r>
            <a:endParaRPr lang="en-US" sz="20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lvl="1"/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BE935-C516-7E4D-CD8B-EC4EA58C8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3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Application>Microsoft Office PowerPoint</Application>
  <PresentationFormat>Widescreen</PresentationFormat>
  <Slides>25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Team Introduction</vt:lpstr>
      <vt:lpstr>Overview</vt:lpstr>
      <vt:lpstr>Mission, Vision and Values</vt:lpstr>
      <vt:lpstr>AutoPen's Target Audience &amp; User Accessibility</vt:lpstr>
      <vt:lpstr>Core Offerings of AutoPen</vt:lpstr>
      <vt:lpstr>AutoPen vs. Traditional Penetration Testing Tools</vt:lpstr>
      <vt:lpstr>Unveiling AutoPen: Your Cybersecurity Ally</vt:lpstr>
      <vt:lpstr>The Catalyst for Innovation:  Overcoming Manual Penetration Testing Limitations </vt:lpstr>
      <vt:lpstr>Specializing in Web Application Security</vt:lpstr>
      <vt:lpstr>The Inner Workings of AutoPen </vt:lpstr>
      <vt:lpstr>Implementation</vt:lpstr>
      <vt:lpstr>Deployment</vt:lpstr>
      <vt:lpstr>PowerPoint Presentation</vt:lpstr>
      <vt:lpstr>Database Schema</vt:lpstr>
      <vt:lpstr>AutoPen Demo</vt:lpstr>
      <vt:lpstr>Scan Options</vt:lpstr>
      <vt:lpstr>Executive Summary</vt:lpstr>
      <vt:lpstr>Discovery List</vt:lpstr>
      <vt:lpstr>Technical Explanation</vt:lpstr>
      <vt:lpstr>Detailed Findings</vt:lpstr>
      <vt:lpstr>Limitations &amp; Challenges </vt:lpstr>
      <vt:lpstr>Lessons Learned</vt:lpstr>
      <vt:lpstr>Future Goals</vt:lpstr>
      <vt:lpstr>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AutoPen</dc:title>
  <dc:creator/>
  <cp:revision>2</cp:revision>
  <dcterms:created xsi:type="dcterms:W3CDTF">2023-11-09T19:10:35Z</dcterms:created>
  <dcterms:modified xsi:type="dcterms:W3CDTF">2023-12-08T04:17:00Z</dcterms:modified>
</cp:coreProperties>
</file>